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9"/>
  </p:notesMasterIdLst>
  <p:sldIdLst>
    <p:sldId id="260" r:id="rId2"/>
    <p:sldId id="261" r:id="rId3"/>
    <p:sldId id="269" r:id="rId4"/>
    <p:sldId id="262" r:id="rId5"/>
    <p:sldId id="263" r:id="rId6"/>
    <p:sldId id="265" r:id="rId7"/>
    <p:sldId id="272" r:id="rId8"/>
    <p:sldId id="273" r:id="rId9"/>
    <p:sldId id="274" r:id="rId10"/>
    <p:sldId id="264" r:id="rId11"/>
    <p:sldId id="267" r:id="rId12"/>
    <p:sldId id="266" r:id="rId13"/>
    <p:sldId id="268" r:id="rId14"/>
    <p:sldId id="275" r:id="rId15"/>
    <p:sldId id="270" r:id="rId16"/>
    <p:sldId id="271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3957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jLI3g9feU&amp;list=PLX2gX-ftPVXVfoaIeiZcVZcHyeSpdkHK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2 – April 12,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488062" cy="34163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/>
              <a:t>P3 Challenge – </a:t>
            </a:r>
            <a:r>
              <a:rPr lang="en-US" sz="3600" b="1" dirty="0" smtClean="0">
                <a:sym typeface="Euclid Extra" panose="02050502000505020303" pitchFamily="18" charset="2"/>
              </a:rPr>
              <a:t>What is the sign of W, the work done by a gas during a) an expansion, and b) a compression.</a:t>
            </a:r>
            <a:endParaRPr lang="en-US" sz="3600" b="1" dirty="0">
              <a:sym typeface="Euclid Extra" panose="02050502000505020303" pitchFamily="18" charset="2"/>
            </a:endParaRPr>
          </a:p>
          <a:p>
            <a:r>
              <a:rPr lang="en-US" sz="3400" b="1" dirty="0" smtClean="0"/>
              <a:t> </a:t>
            </a:r>
          </a:p>
          <a:p>
            <a:pPr marL="0" indent="0">
              <a:buNone/>
            </a:pPr>
            <a:endParaRPr lang="en-US" sz="2000" b="1" dirty="0" smtClean="0">
              <a:sym typeface="Euclid Extra" panose="02050502000505020303" pitchFamily="18" charset="2"/>
            </a:endParaRPr>
          </a:p>
          <a:p>
            <a:endParaRPr lang="en-US" b="1" dirty="0">
              <a:sym typeface="Euclid Extra" panose="02050502000505020303" pitchFamily="18" charset="2"/>
            </a:endParaRPr>
          </a:p>
          <a:p>
            <a:r>
              <a:rPr lang="en-US" sz="3300" b="1" dirty="0" smtClean="0">
                <a:sym typeface="Euclid Extra" panose="02050502000505020303" pitchFamily="18" charset="2"/>
              </a:rPr>
              <a:t>Today’s Objective: </a:t>
            </a:r>
            <a:endParaRPr lang="en-US" sz="3300" b="1" dirty="0">
              <a:sym typeface="Euclid Extra" panose="02050502000505020303" pitchFamily="18" charset="2"/>
            </a:endParaRPr>
          </a:p>
          <a:p>
            <a:pPr lvl="1"/>
            <a:r>
              <a:rPr lang="en-US" sz="2900" b="1" dirty="0" smtClean="0">
                <a:sym typeface="Euclid Extra" panose="02050502000505020303" pitchFamily="18" charset="2"/>
              </a:rPr>
              <a:t>Laws of Thermodynamics </a:t>
            </a:r>
          </a:p>
          <a:p>
            <a:r>
              <a:rPr lang="en-US" sz="3300" b="1" dirty="0" smtClean="0"/>
              <a:t>Assignment</a:t>
            </a:r>
            <a:r>
              <a:rPr lang="en-US" sz="3300" b="1" dirty="0"/>
              <a:t>: </a:t>
            </a:r>
          </a:p>
          <a:p>
            <a:pPr lvl="1"/>
            <a:r>
              <a:rPr lang="en-US" sz="3100" b="1" dirty="0" smtClean="0"/>
              <a:t>B.2 p33#24-31,33</a:t>
            </a:r>
            <a:endParaRPr lang="en-US" sz="3100" b="1" dirty="0"/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 smtClean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34374" y="3549112"/>
            <a:ext cx="56215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Law of Thermodynamics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 Conventions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Law and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Molar Heat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 summary tables on WB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24662" y="3364446"/>
            <a:ext cx="33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out 18-23 for HMK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968" y="2541506"/>
            <a:ext cx="10220801" cy="378180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/>
              <a:t>total </a:t>
            </a:r>
            <a:r>
              <a:rPr lang="en-US" sz="2400" b="1" u="sng" dirty="0"/>
              <a:t>entropy</a:t>
            </a:r>
            <a:r>
              <a:rPr lang="en-US" sz="2400" b="1" dirty="0"/>
              <a:t> of an isolated system </a:t>
            </a:r>
            <a:r>
              <a:rPr lang="en-US" sz="2400" b="1" u="sng" dirty="0"/>
              <a:t>can only increase </a:t>
            </a:r>
            <a:r>
              <a:rPr lang="en-US" sz="2400" b="1" dirty="0"/>
              <a:t>over time </a:t>
            </a:r>
            <a:r>
              <a:rPr lang="en-US" sz="2400" b="1" dirty="0" smtClean="0"/>
              <a:t>or </a:t>
            </a:r>
            <a:r>
              <a:rPr lang="en-US" sz="2400" b="1" dirty="0"/>
              <a:t>remain </a:t>
            </a:r>
            <a:r>
              <a:rPr lang="en-US" sz="2400" b="1" dirty="0" smtClean="0"/>
              <a:t>constant.</a:t>
            </a:r>
          </a:p>
          <a:p>
            <a:r>
              <a:rPr lang="en-US" sz="2400" b="1" dirty="0" smtClean="0"/>
              <a:t>In </a:t>
            </a:r>
            <a:r>
              <a:rPr lang="en-US" sz="2400" b="1" dirty="0"/>
              <a:t>ideal cases where the system is in a </a:t>
            </a:r>
            <a:r>
              <a:rPr lang="en-US" sz="2400" b="1" u="sng" dirty="0"/>
              <a:t>steady state (equilibrium) </a:t>
            </a:r>
            <a:r>
              <a:rPr lang="en-US" sz="2400" b="1" dirty="0"/>
              <a:t>or undergoing a reversible </a:t>
            </a:r>
            <a:r>
              <a:rPr lang="en-US" sz="2400" b="1" dirty="0" smtClean="0"/>
              <a:t>process, there is </a:t>
            </a:r>
            <a:r>
              <a:rPr lang="en-US" sz="2400" b="1" u="sng" dirty="0" smtClean="0"/>
              <a:t>no change in entropy</a:t>
            </a:r>
            <a:r>
              <a:rPr lang="en-US" sz="2400" b="1" dirty="0" smtClean="0"/>
              <a:t>. </a:t>
            </a:r>
          </a:p>
          <a:p>
            <a:r>
              <a:rPr lang="en-US" sz="2400" b="1" dirty="0" smtClean="0"/>
              <a:t>The </a:t>
            </a:r>
            <a:r>
              <a:rPr lang="en-US" sz="2400" b="1" u="sng" dirty="0"/>
              <a:t>increase in entropy accounts for the irreversibility of natural processes</a:t>
            </a:r>
            <a:r>
              <a:rPr lang="en-US" sz="2400" b="1" dirty="0"/>
              <a:t>, and the asymmetry between future and past</a:t>
            </a:r>
            <a:r>
              <a:rPr lang="en-US" sz="2400" b="1" dirty="0" smtClean="0"/>
              <a:t>. </a:t>
            </a:r>
            <a:r>
              <a:rPr lang="en-US" sz="2400" b="1" u="sng" dirty="0" smtClean="0"/>
              <a:t>The arrow of time </a:t>
            </a:r>
            <a:r>
              <a:rPr lang="en-US" sz="2400" b="1" dirty="0" smtClean="0"/>
              <a:t>only goes one way.</a:t>
            </a:r>
          </a:p>
        </p:txBody>
      </p:sp>
    </p:spTree>
    <p:extLst>
      <p:ext uri="{BB962C8B-B14F-4D97-AF65-F5344CB8AC3E}">
        <p14:creationId xmlns:p14="http://schemas.microsoft.com/office/powerpoint/2010/main" val="10363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67297" cy="3416300"/>
          </a:xfrm>
        </p:spPr>
        <p:txBody>
          <a:bodyPr>
            <a:noAutofit/>
          </a:bodyPr>
          <a:lstStyle/>
          <a:p>
            <a:r>
              <a:rPr lang="en-US" sz="2400" b="1" u="sng" dirty="0"/>
              <a:t>Entropy is a measure of the amount of disorder </a:t>
            </a:r>
            <a:r>
              <a:rPr lang="en-US" sz="2400" b="1" dirty="0"/>
              <a:t>in a system or a counting of </a:t>
            </a:r>
            <a:r>
              <a:rPr lang="en-US" sz="2400" b="1" u="sng" dirty="0"/>
              <a:t>the number of possible arrangements </a:t>
            </a:r>
            <a:r>
              <a:rPr lang="en-US" sz="2400" b="1" dirty="0"/>
              <a:t>of items.</a:t>
            </a:r>
          </a:p>
          <a:p>
            <a:r>
              <a:rPr lang="en-US" sz="2400" b="1" u="sng" dirty="0" smtClean="0"/>
              <a:t>State of sample</a:t>
            </a:r>
            <a:r>
              <a:rPr lang="en-US" sz="2400" b="1" dirty="0" smtClean="0"/>
              <a:t>: Gases have more entropy by far than liquids, which have more entropy than solids.</a:t>
            </a:r>
          </a:p>
          <a:p>
            <a:r>
              <a:rPr lang="en-US" sz="2400" b="1" u="sng" dirty="0" smtClean="0"/>
              <a:t>Size of sample</a:t>
            </a:r>
            <a:r>
              <a:rPr lang="en-US" sz="2400" b="1" dirty="0" smtClean="0"/>
              <a:t>: a larger number of particles will have a larger entropy </a:t>
            </a:r>
          </a:p>
          <a:p>
            <a:r>
              <a:rPr lang="en-US" sz="2400" b="1" u="sng" dirty="0" smtClean="0"/>
              <a:t>Temperature of sample</a:t>
            </a:r>
            <a:r>
              <a:rPr lang="en-US" sz="2400" b="1" dirty="0" smtClean="0"/>
              <a:t>: a higher temperature will have more entropy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17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Entropy 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410" y="2557005"/>
                <a:ext cx="10802318" cy="34163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u="sng" dirty="0" smtClean="0"/>
                  <a:t>Significant entropy change happens during phase changes</a:t>
                </a:r>
                <a:r>
                  <a:rPr lang="en-US" sz="2400" b="1" dirty="0" smtClean="0"/>
                  <a:t>. </a:t>
                </a:r>
              </a:p>
              <a:p>
                <a:r>
                  <a:rPr lang="en-US" sz="2400" b="1" dirty="0" smtClean="0"/>
                  <a:t>When heat is added or removed from a system at a constant temperature (so for a phase change) the change in entropy is given by an equation. This is the only time you’ll calculate </a:t>
                </a:r>
                <a:r>
                  <a:rPr lang="en-US" sz="2400" b="1" dirty="0" smtClean="0">
                    <a:solidFill>
                      <a:sysClr val="windowText" lastClr="000000"/>
                    </a:solidFill>
                    <a:sym typeface="Euclid Symbol" panose="05050102010706020507" pitchFamily="18" charset="2"/>
                  </a:rPr>
                  <a:t>S.</a:t>
                </a:r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Symbol for entropy: S</a:t>
                </a:r>
              </a:p>
              <a:p>
                <a:r>
                  <a:rPr lang="en-US" sz="2400" b="1" dirty="0" smtClean="0"/>
                  <a:t>Unit for S is J/K</a:t>
                </a:r>
              </a:p>
              <a:p>
                <a:r>
                  <a:rPr lang="en-US" sz="2400" b="1" dirty="0" smtClean="0"/>
                  <a:t>Entropy is a state function – it has a value that is path independent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410" y="2557005"/>
                <a:ext cx="10802318" cy="3416300"/>
              </a:xfrm>
              <a:blipFill>
                <a:blip r:embed="rId2"/>
                <a:stretch>
                  <a:fillRect l="-451" t="-142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7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Change in entropy ,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19" y="2603500"/>
            <a:ext cx="9965410" cy="34163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If </a:t>
            </a:r>
            <a:r>
              <a:rPr lang="en-US" sz="2400" b="1" u="sng" dirty="0" smtClean="0"/>
              <a:t>heat is added</a:t>
            </a:r>
            <a:r>
              <a:rPr lang="en-US" sz="2400" b="1" dirty="0" smtClean="0"/>
              <a:t>, Q &gt; 0 and </a:t>
            </a:r>
            <a:r>
              <a:rPr lang="en-US" sz="2400" b="1" u="sng" dirty="0" smtClean="0">
                <a:sym typeface="Euclid Symbol" panose="05050102010706020507" pitchFamily="18" charset="2"/>
              </a:rPr>
              <a:t>S is positive</a:t>
            </a:r>
            <a:r>
              <a:rPr lang="en-US" sz="2400" b="1" dirty="0" smtClean="0">
                <a:sym typeface="Euclid Symbol" panose="05050102010706020507" pitchFamily="18" charset="2"/>
              </a:rPr>
              <a:t>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If </a:t>
            </a:r>
            <a:r>
              <a:rPr lang="en-US" sz="2400" b="1" u="sng" dirty="0" smtClean="0">
                <a:sym typeface="Euclid Symbol" panose="05050102010706020507" pitchFamily="18" charset="2"/>
              </a:rPr>
              <a:t>heat is removed</a:t>
            </a:r>
            <a:r>
              <a:rPr lang="en-US" sz="2400" b="1" dirty="0" smtClean="0">
                <a:sym typeface="Euclid Symbol" panose="05050102010706020507" pitchFamily="18" charset="2"/>
              </a:rPr>
              <a:t>, </a:t>
            </a:r>
            <a:r>
              <a:rPr lang="en-US" sz="2400" b="1" dirty="0"/>
              <a:t>Q </a:t>
            </a:r>
            <a:r>
              <a:rPr lang="en-US" sz="2400" b="1" dirty="0" smtClean="0"/>
              <a:t>&lt; </a:t>
            </a:r>
            <a:r>
              <a:rPr lang="en-US" sz="2400" b="1" dirty="0"/>
              <a:t>0 and </a:t>
            </a:r>
            <a:r>
              <a:rPr lang="en-US" sz="2400" b="1" u="sng" dirty="0">
                <a:sym typeface="Euclid Symbol" panose="05050102010706020507" pitchFamily="18" charset="2"/>
              </a:rPr>
              <a:t>S is </a:t>
            </a:r>
            <a:r>
              <a:rPr lang="en-US" sz="2400" b="1" u="sng" dirty="0" smtClean="0">
                <a:sym typeface="Euclid Symbol" panose="05050102010706020507" pitchFamily="18" charset="2"/>
              </a:rPr>
              <a:t>negative.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For the special </a:t>
            </a:r>
            <a:r>
              <a:rPr lang="en-US" sz="2400" b="1" u="sng" dirty="0" smtClean="0">
                <a:sym typeface="Euclid Symbol" panose="05050102010706020507" pitchFamily="18" charset="2"/>
              </a:rPr>
              <a:t>cases where a process is reversible, S = 0</a:t>
            </a:r>
            <a:endParaRPr lang="en-US" sz="2400" b="1" u="sng" dirty="0">
              <a:sym typeface="Euclid Symbol" panose="05050102010706020507" pitchFamily="18" charset="2"/>
            </a:endParaRPr>
          </a:p>
          <a:p>
            <a:r>
              <a:rPr lang="en-US" sz="2400" b="1" dirty="0" smtClean="0"/>
              <a:t>Consider state changes, comparison of size of sample items, and possible temperature differences.</a:t>
            </a:r>
          </a:p>
          <a:p>
            <a:r>
              <a:rPr lang="en-US" sz="2400" b="1" dirty="0" smtClean="0"/>
              <a:t>IB will expect you to be able to state the </a:t>
            </a:r>
            <a:r>
              <a:rPr lang="en-US" sz="2400" b="1" u="sng" dirty="0" smtClean="0"/>
              <a:t>sign of </a:t>
            </a:r>
            <a:r>
              <a:rPr lang="en-US" sz="2400" b="1" u="sng" dirty="0">
                <a:sym typeface="Euclid Symbol" panose="05050102010706020507" pitchFamily="18" charset="2"/>
              </a:rPr>
              <a:t></a:t>
            </a:r>
            <a:r>
              <a:rPr lang="en-US" sz="2400" b="1" u="sng" dirty="0" smtClean="0">
                <a:sym typeface="Euclid Symbol" panose="05050102010706020507" pitchFamily="18" charset="2"/>
              </a:rPr>
              <a:t>S for any process</a:t>
            </a:r>
            <a:r>
              <a:rPr lang="en-US" sz="2400" b="1" dirty="0" smtClean="0">
                <a:sym typeface="Euclid Symbol" panose="05050102010706020507" pitchFamily="18" charset="2"/>
              </a:rPr>
              <a:t> and be able to justify your answer with an argument.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24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 of entropy, Boltzmann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19" y="2603500"/>
            <a:ext cx="6660181" cy="34163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ym typeface="Euclid Symbol" panose="05050102010706020507" pitchFamily="18" charset="2"/>
              </a:rPr>
              <a:t>It is possible to calculate a value for entropy using statistical mechanics with a zero entropy being a single particle at absolute zero as a reference. S= k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B</a:t>
            </a:r>
            <a:r>
              <a:rPr lang="en-US" sz="2400" b="1" dirty="0" smtClean="0">
                <a:sym typeface="Euclid Symbol" panose="05050102010706020507" pitchFamily="18" charset="2"/>
              </a:rPr>
              <a:t> log W, where W is the number of possible unique particle states.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I think it’s appropriate for a grave marker because the body decomposes and becomes more entropic after death.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2476499"/>
            <a:ext cx="4212167" cy="315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7366" y="5650468"/>
            <a:ext cx="355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Boltzmann’s Grave in Vienna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 for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247254"/>
            <a:ext cx="7013992" cy="109162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Work together on white boards to complete the summary table. Work for isothermal is given because it requires calculus to evaluate.</a:t>
            </a:r>
          </a:p>
          <a:p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87197"/>
              </p:ext>
            </p:extLst>
          </p:nvPr>
        </p:nvGraphicFramePr>
        <p:xfrm>
          <a:off x="2038622" y="3338880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495531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11452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787195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455092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Process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sym typeface="Euclid Symbol" panose="05050102010706020507" pitchFamily="18" charset="2"/>
                        </a:rPr>
                        <a:t>U = Q - W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Internal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Energy Change, 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sym typeface="Euclid Symbol" panose="05050102010706020507" pitchFamily="18" charset="2"/>
                        </a:rPr>
                        <a:t>U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Heat transfer to gas, Q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Work done by gas, W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01776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Isobaric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4831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Isovolumetric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78124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Isothermal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nRT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ln(V</a:t>
                      </a:r>
                      <a:r>
                        <a:rPr lang="en-US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/V</a:t>
                      </a:r>
                      <a:r>
                        <a:rPr lang="en-US" baseline="-250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7604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Adiabatic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0989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279" t="37871" r="53732" b="32468"/>
          <a:stretch/>
        </p:blipFill>
        <p:spPr>
          <a:xfrm>
            <a:off x="7641770" y="0"/>
            <a:ext cx="4550229" cy="33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table, Answers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30078"/>
              </p:ext>
            </p:extLst>
          </p:nvPr>
        </p:nvGraphicFramePr>
        <p:xfrm>
          <a:off x="1154954" y="2417735"/>
          <a:ext cx="9895340" cy="4483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835">
                  <a:extLst>
                    <a:ext uri="{9D8B030D-6E8A-4147-A177-3AD203B41FA5}">
                      <a16:colId xmlns:a16="http://schemas.microsoft.com/office/drawing/2014/main" val="4249553159"/>
                    </a:ext>
                  </a:extLst>
                </a:gridCol>
                <a:gridCol w="2473835">
                  <a:extLst>
                    <a:ext uri="{9D8B030D-6E8A-4147-A177-3AD203B41FA5}">
                      <a16:colId xmlns:a16="http://schemas.microsoft.com/office/drawing/2014/main" val="1811452714"/>
                    </a:ext>
                  </a:extLst>
                </a:gridCol>
                <a:gridCol w="2473835">
                  <a:extLst>
                    <a:ext uri="{9D8B030D-6E8A-4147-A177-3AD203B41FA5}">
                      <a16:colId xmlns:a16="http://schemas.microsoft.com/office/drawing/2014/main" val="1678719597"/>
                    </a:ext>
                  </a:extLst>
                </a:gridCol>
                <a:gridCol w="2473835">
                  <a:extLst>
                    <a:ext uri="{9D8B030D-6E8A-4147-A177-3AD203B41FA5}">
                      <a16:colId xmlns:a16="http://schemas.microsoft.com/office/drawing/2014/main" val="854550927"/>
                    </a:ext>
                  </a:extLst>
                </a:gridCol>
              </a:tblGrid>
              <a:tr h="82430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Process  Zero value</a:t>
                      </a:r>
                    </a:p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sym typeface="Euclid Symbol" panose="05050102010706020507" pitchFamily="18" charset="2"/>
                        </a:rPr>
                        <a:t>U = Q – W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Internal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Energy Change, 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sym typeface="Euclid Symbol" panose="05050102010706020507" pitchFamily="18" charset="2"/>
                        </a:rPr>
                        <a:t>U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Heat transfer to gas, Q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Work done by gas, W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017767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Isobaric</a:t>
                      </a:r>
                    </a:p>
                    <a:p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sym typeface="Euclid Symbol" panose="05050102010706020507" pitchFamily="18" charset="2"/>
                        </a:rPr>
                        <a:t>P = 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nC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sym typeface="Euclid Symbol" panose="05050102010706020507" pitchFamily="18" charset="2"/>
                        </a:rPr>
                        <a:t>T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nC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sym typeface="Euclid Symbol" panose="05050102010706020507" pitchFamily="18" charset="2"/>
                        </a:rPr>
                        <a:t>T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sym typeface="Euclid Symbol" panose="05050102010706020507" pitchFamily="18" charset="2"/>
                        </a:rPr>
                        <a:t>V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483101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Isovolumetric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sym typeface="Euclid Symbol" panose="05050102010706020507" pitchFamily="18" charset="2"/>
                        </a:rPr>
                        <a:t>V = 0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nC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sym typeface="Euclid Symbol" panose="05050102010706020507" pitchFamily="18" charset="2"/>
                        </a:rPr>
                        <a:t>T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nC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sym typeface="Euclid Symbol" panose="05050102010706020507" pitchFamily="18" charset="2"/>
                        </a:rPr>
                        <a:t>T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781249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Isothermal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sym typeface="Euclid Symbol" panose="05050102010706020507" pitchFamily="18" charset="2"/>
                        </a:rPr>
                        <a:t>T = 0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nRT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ln(V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/V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nRT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ln(V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/V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760444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Adiabatic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sym typeface="Euclid Symbol" panose="05050102010706020507" pitchFamily="18" charset="2"/>
                        </a:rPr>
                        <a:t>Q = 0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nC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sym typeface="Euclid Symbol" panose="05050102010706020507" pitchFamily="18" charset="2"/>
                        </a:rPr>
                        <a:t>T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nC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sym typeface="Euclid Symbol" panose="05050102010706020507" pitchFamily="18" charset="2"/>
                        </a:rPr>
                        <a:t>T 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098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8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977" y="2566713"/>
            <a:ext cx="10320751" cy="34163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ym typeface="Euclid Extra" panose="02050502000505020303" pitchFamily="18" charset="2"/>
              </a:rPr>
              <a:t>Exit Slip- </a:t>
            </a:r>
            <a:r>
              <a:rPr lang="en-US" sz="2400" b="1" dirty="0"/>
              <a:t>900 joules of heat are added to a system and 200 joules of work are </a:t>
            </a:r>
            <a:r>
              <a:rPr lang="en-US" sz="2400" b="1" dirty="0" smtClean="0"/>
              <a:t>done on </a:t>
            </a:r>
            <a:r>
              <a:rPr lang="en-US" sz="2400" b="1" dirty="0"/>
              <a:t>the system. What is </a:t>
            </a:r>
            <a:r>
              <a:rPr lang="en-US" sz="2400" b="1" dirty="0" smtClean="0">
                <a:sym typeface="Euclid Symbol" panose="05050102010706020507" pitchFamily="18" charset="2"/>
              </a:rPr>
              <a:t>U</a:t>
            </a:r>
            <a:r>
              <a:rPr lang="en-US" sz="2400" b="1" dirty="0" smtClean="0"/>
              <a:t>?</a:t>
            </a:r>
            <a:endParaRPr lang="en-US" sz="3200" b="1" dirty="0" smtClean="0">
              <a:sym typeface="Euclid Extra" panose="02050502000505020303" pitchFamily="18" charset="2"/>
            </a:endParaRPr>
          </a:p>
          <a:p>
            <a:endParaRPr lang="en-US" sz="2400" b="1" dirty="0" smtClean="0">
              <a:sym typeface="Euclid Extra" panose="02050502000505020303" pitchFamily="18" charset="2"/>
            </a:endParaRPr>
          </a:p>
          <a:p>
            <a:endParaRPr lang="en-US" sz="2400" b="1" dirty="0">
              <a:sym typeface="Euclid Extra" panose="02050502000505020303" pitchFamily="18" charset="2"/>
            </a:endParaRPr>
          </a:p>
          <a:p>
            <a:r>
              <a:rPr lang="en-US" sz="2000" b="1" dirty="0" smtClean="0"/>
              <a:t>What’s Due?  (Pending assignments to complete.)</a:t>
            </a:r>
          </a:p>
          <a:p>
            <a:pPr lvl="1"/>
            <a:r>
              <a:rPr lang="en-US" sz="1800" b="1" dirty="0" smtClean="0"/>
              <a:t>B.2 p33#24-31,33</a:t>
            </a:r>
            <a:endParaRPr lang="en-US" sz="1800" b="1" dirty="0"/>
          </a:p>
          <a:p>
            <a:r>
              <a:rPr lang="en-US" sz="2000" b="1" dirty="0" smtClean="0"/>
              <a:t>What’s Next?  (How to prepare for the next day)</a:t>
            </a:r>
          </a:p>
          <a:p>
            <a:pPr lvl="1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Read B p23-32 about Thermodynamics</a:t>
            </a: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34821" cy="34163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When </a:t>
            </a:r>
            <a:r>
              <a:rPr lang="en-US" sz="2400" b="1" u="sng" dirty="0" smtClean="0"/>
              <a:t>heat is added (removed) to a gas</a:t>
            </a:r>
            <a:r>
              <a:rPr lang="en-US" sz="2400" b="1" dirty="0" smtClean="0"/>
              <a:t>, it can be used in two different ways: </a:t>
            </a:r>
          </a:p>
          <a:p>
            <a:pPr lvl="1"/>
            <a:r>
              <a:rPr lang="en-US" sz="2200" b="1" dirty="0" smtClean="0"/>
              <a:t>The heat may increase (decrease) the </a:t>
            </a:r>
            <a:r>
              <a:rPr lang="en-US" sz="2200" b="1" u="sng" dirty="0" smtClean="0"/>
              <a:t>temperature</a:t>
            </a:r>
            <a:r>
              <a:rPr lang="en-US" sz="2200" b="1" dirty="0" smtClean="0"/>
              <a:t> of the sample of gas </a:t>
            </a:r>
          </a:p>
          <a:p>
            <a:pPr lvl="1"/>
            <a:r>
              <a:rPr lang="en-US" sz="2200" b="1" dirty="0"/>
              <a:t>O</a:t>
            </a:r>
            <a:r>
              <a:rPr lang="en-US" sz="2200" b="1" dirty="0" smtClean="0"/>
              <a:t>r it may cause the gas to expand (compress) doing some positive (negative) </a:t>
            </a:r>
            <a:r>
              <a:rPr lang="en-US" sz="2200" b="1" u="sng" dirty="0" smtClean="0"/>
              <a:t>PV work</a:t>
            </a:r>
            <a:r>
              <a:rPr lang="en-US" sz="2200" b="1" dirty="0" smtClean="0"/>
              <a:t>, </a:t>
            </a:r>
          </a:p>
          <a:p>
            <a:pPr lvl="1"/>
            <a:r>
              <a:rPr lang="en-US" sz="2200" b="1" dirty="0"/>
              <a:t>O</a:t>
            </a:r>
            <a:r>
              <a:rPr lang="en-US" sz="2200" b="1" dirty="0" smtClean="0"/>
              <a:t>r some combination of the two options.</a:t>
            </a:r>
          </a:p>
          <a:p>
            <a:r>
              <a:rPr lang="en-US" sz="2400" b="1" dirty="0" smtClean="0"/>
              <a:t>Q = </a:t>
            </a:r>
            <a:r>
              <a:rPr lang="en-US" sz="2400" b="1" dirty="0" smtClean="0">
                <a:sym typeface="Euclid Symbol" panose="05050102010706020507" pitchFamily="18" charset="2"/>
              </a:rPr>
              <a:t>U + W	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This is the First Law of Thermodynamics.</a:t>
            </a:r>
          </a:p>
          <a:p>
            <a:endParaRPr lang="en-US" sz="2000" b="1" dirty="0" smtClean="0">
              <a:sym typeface="Euclid Symbol" panose="05050102010706020507" pitchFamily="18" charset="2"/>
            </a:endParaRPr>
          </a:p>
          <a:p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96155"/>
              </p:ext>
            </p:extLst>
          </p:nvPr>
        </p:nvGraphicFramePr>
        <p:xfrm>
          <a:off x="7132320" y="4311650"/>
          <a:ext cx="5059679" cy="182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60">
                  <a:extLst>
                    <a:ext uri="{9D8B030D-6E8A-4147-A177-3AD203B41FA5}">
                      <a16:colId xmlns:a16="http://schemas.microsoft.com/office/drawing/2014/main" val="2127085262"/>
                    </a:ext>
                  </a:extLst>
                </a:gridCol>
                <a:gridCol w="1849775">
                  <a:extLst>
                    <a:ext uri="{9D8B030D-6E8A-4147-A177-3AD203B41FA5}">
                      <a16:colId xmlns:a16="http://schemas.microsoft.com/office/drawing/2014/main" val="1538586175"/>
                    </a:ext>
                  </a:extLst>
                </a:gridCol>
                <a:gridCol w="1523344">
                  <a:extLst>
                    <a:ext uri="{9D8B030D-6E8A-4147-A177-3AD203B41FA5}">
                      <a16:colId xmlns:a16="http://schemas.microsoft.com/office/drawing/2014/main" val="930918654"/>
                    </a:ext>
                  </a:extLst>
                </a:gridCol>
              </a:tblGrid>
              <a:tr h="6040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en-US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sym typeface="Euclid Symbol" panose="05050102010706020507" pitchFamily="18" charset="2"/>
                        </a:rPr>
                        <a:t>U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94386"/>
                  </a:ext>
                </a:extLst>
              </a:tr>
              <a:tr h="6123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Positive</a:t>
                      </a:r>
                    </a:p>
                    <a:p>
                      <a:pPr algn="ctr"/>
                      <a:r>
                        <a:rPr lang="en-US" sz="1600" b="1" dirty="0" smtClean="0"/>
                        <a:t>Heat added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Positive</a:t>
                      </a:r>
                    </a:p>
                    <a:p>
                      <a:pPr algn="ctr"/>
                      <a:r>
                        <a:rPr lang="en-US" sz="1600" b="1" dirty="0" smtClean="0"/>
                        <a:t>Temp Increase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Positive</a:t>
                      </a:r>
                    </a:p>
                    <a:p>
                      <a:pPr algn="ctr"/>
                      <a:r>
                        <a:rPr lang="en-US" sz="1600" b="1" dirty="0" smtClean="0"/>
                        <a:t>Expansion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316019"/>
                  </a:ext>
                </a:extLst>
              </a:tr>
              <a:tr h="6123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Negative</a:t>
                      </a:r>
                    </a:p>
                    <a:p>
                      <a:pPr algn="ctr"/>
                      <a:r>
                        <a:rPr lang="en-US" sz="1600" b="1" dirty="0" smtClean="0"/>
                        <a:t>Heat removed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Negative</a:t>
                      </a:r>
                    </a:p>
                    <a:p>
                      <a:pPr algn="ctr"/>
                      <a:r>
                        <a:rPr lang="en-US" sz="1600" b="1" dirty="0" smtClean="0"/>
                        <a:t>Temp decrease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Negative</a:t>
                      </a:r>
                    </a:p>
                    <a:p>
                      <a:pPr algn="ctr"/>
                      <a:r>
                        <a:rPr lang="en-US" sz="1600" b="1" dirty="0" smtClean="0"/>
                        <a:t>Compression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4857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69234" y="4234179"/>
            <a:ext cx="84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8437" y="4234178"/>
            <a:ext cx="84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306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First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60" y="2420620"/>
            <a:ext cx="6356190" cy="3823426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ym typeface="Euclid Symbol" panose="05050102010706020507" pitchFamily="18" charset="2"/>
              </a:rPr>
              <a:t>The change in internal energy of a closed system is equal to the amount of heat added to the system less the work done by the system.</a:t>
            </a:r>
          </a:p>
          <a:p>
            <a:r>
              <a:rPr lang="en-US" sz="2400" b="1" dirty="0" smtClean="0"/>
              <a:t> </a:t>
            </a:r>
            <a:r>
              <a:rPr lang="en-US" sz="2400" b="1" dirty="0">
                <a:sym typeface="Euclid Symbol" panose="05050102010706020507" pitchFamily="18" charset="2"/>
              </a:rPr>
              <a:t></a:t>
            </a:r>
            <a:r>
              <a:rPr lang="en-US" sz="2400" b="1" dirty="0" smtClean="0">
                <a:sym typeface="Euclid Symbol" panose="05050102010706020507" pitchFamily="18" charset="2"/>
              </a:rPr>
              <a:t>U = Q – W  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Notice in this form, </a:t>
            </a:r>
            <a:r>
              <a:rPr lang="en-US" sz="2400" b="1" u="sng" dirty="0" smtClean="0">
                <a:sym typeface="Euclid Symbol" panose="05050102010706020507" pitchFamily="18" charset="2"/>
              </a:rPr>
              <a:t>a state function is dependent on two non-state functions</a:t>
            </a:r>
            <a:r>
              <a:rPr lang="en-US" sz="2400" b="1" dirty="0" smtClean="0">
                <a:sym typeface="Euclid Symbol" panose="05050102010706020507" pitchFamily="18" charset="2"/>
              </a:rPr>
              <a:t>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First Law of Thermodynamics is also called the Law of Conservation of Energy.</a:t>
            </a:r>
            <a:r>
              <a:rPr lang="en-US" sz="2000" b="1" dirty="0">
                <a:sym typeface="Euclid Symbol" panose="05050102010706020507" pitchFamily="18" charset="2"/>
              </a:rPr>
              <a:t>	</a:t>
            </a:r>
          </a:p>
          <a:p>
            <a:endParaRPr lang="en-US" sz="2000" b="1" dirty="0" smtClean="0">
              <a:sym typeface="Euclid Symbol" panose="05050102010706020507" pitchFamily="18" charset="2"/>
            </a:endParaRPr>
          </a:p>
          <a:p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0774"/>
              </p:ext>
            </p:extLst>
          </p:nvPr>
        </p:nvGraphicFramePr>
        <p:xfrm>
          <a:off x="7053942" y="3417933"/>
          <a:ext cx="4859384" cy="1880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788">
                  <a:extLst>
                    <a:ext uri="{9D8B030D-6E8A-4147-A177-3AD203B41FA5}">
                      <a16:colId xmlns:a16="http://schemas.microsoft.com/office/drawing/2014/main" val="1729781309"/>
                    </a:ext>
                  </a:extLst>
                </a:gridCol>
                <a:gridCol w="1739018">
                  <a:extLst>
                    <a:ext uri="{9D8B030D-6E8A-4147-A177-3AD203B41FA5}">
                      <a16:colId xmlns:a16="http://schemas.microsoft.com/office/drawing/2014/main" val="2127085262"/>
                    </a:ext>
                  </a:extLst>
                </a:gridCol>
                <a:gridCol w="1446578">
                  <a:extLst>
                    <a:ext uri="{9D8B030D-6E8A-4147-A177-3AD203B41FA5}">
                      <a16:colId xmlns:a16="http://schemas.microsoft.com/office/drawing/2014/main" val="930918654"/>
                    </a:ext>
                  </a:extLst>
                </a:gridCol>
              </a:tblGrid>
              <a:tr h="5507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sym typeface="Euclid Symbol" panose="05050102010706020507" pitchFamily="18" charset="2"/>
                        </a:rPr>
                        <a:t>U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en-US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94386"/>
                  </a:ext>
                </a:extLst>
              </a:tr>
              <a:tr h="5583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Internal E Increase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Heat added to gas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Positive W done by gas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316019"/>
                  </a:ext>
                </a:extLst>
              </a:tr>
              <a:tr h="7503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Internal E Decrease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Heat removed from gas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Negative W done</a:t>
                      </a:r>
                      <a:r>
                        <a:rPr lang="en-US" sz="1600" baseline="0" dirty="0" smtClean="0"/>
                        <a:t> by gas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4857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5543" y="3345905"/>
            <a:ext cx="84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4746" y="3345904"/>
            <a:ext cx="84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–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14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034823" cy="706964"/>
          </a:xfrm>
        </p:spPr>
        <p:txBody>
          <a:bodyPr/>
          <a:lstStyle/>
          <a:p>
            <a:r>
              <a:rPr lang="en-US" dirty="0" smtClean="0"/>
              <a:t>Sign conventions for First Law </a:t>
            </a:r>
            <a:r>
              <a:rPr lang="en-US" b="1" dirty="0">
                <a:sym typeface="Euclid Symbol" panose="05050102010706020507" pitchFamily="18" charset="2"/>
              </a:rPr>
              <a:t>U = Q – 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37777" cy="34163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W &gt; 0 for expansion (work done by the gas)</a:t>
            </a:r>
          </a:p>
          <a:p>
            <a:r>
              <a:rPr lang="en-US" sz="2600" b="1" dirty="0" smtClean="0"/>
              <a:t>W&lt; 0 for compression (work done by the gas)			W = P</a:t>
            </a:r>
            <a:r>
              <a:rPr lang="en-US" sz="2600" b="1" dirty="0" smtClean="0">
                <a:sym typeface="Euclid Symbol" panose="05050102010706020507" pitchFamily="18" charset="2"/>
              </a:rPr>
              <a:t>V</a:t>
            </a:r>
            <a:endParaRPr lang="en-US" sz="2600" b="1" dirty="0">
              <a:sym typeface="Euclid Symbol" panose="05050102010706020507" pitchFamily="18" charset="2"/>
            </a:endParaRPr>
          </a:p>
          <a:p>
            <a:r>
              <a:rPr lang="en-US" sz="2600" b="1" dirty="0" smtClean="0">
                <a:sym typeface="Euclid Symbol" panose="05050102010706020507" pitchFamily="18" charset="2"/>
              </a:rPr>
              <a:t>Q &gt; 0 for heat added to system (endothermic) </a:t>
            </a:r>
          </a:p>
          <a:p>
            <a:r>
              <a:rPr lang="en-US" sz="2600" b="1" dirty="0" smtClean="0">
                <a:sym typeface="Euclid Symbol" panose="05050102010706020507" pitchFamily="18" charset="2"/>
              </a:rPr>
              <a:t>Q &lt; 0 for heat removed (exothermic)				</a:t>
            </a:r>
            <a:r>
              <a:rPr lang="en-US" sz="2600" b="1" dirty="0">
                <a:sym typeface="Euclid Symbol" panose="05050102010706020507" pitchFamily="18" charset="2"/>
              </a:rPr>
              <a:t> </a:t>
            </a:r>
            <a:r>
              <a:rPr lang="en-US" sz="2600" b="1" dirty="0" smtClean="0">
                <a:sym typeface="Euclid Symbol" panose="05050102010706020507" pitchFamily="18" charset="2"/>
              </a:rPr>
              <a:t>    Q = </a:t>
            </a:r>
            <a:r>
              <a:rPr lang="en-US" sz="2600" b="1" dirty="0">
                <a:sym typeface="Euclid Symbol" panose="05050102010706020507" pitchFamily="18" charset="2"/>
              </a:rPr>
              <a:t>U  +</a:t>
            </a:r>
            <a:r>
              <a:rPr lang="en-US" sz="2600" b="1" dirty="0" smtClean="0">
                <a:sym typeface="Euclid Symbol" panose="05050102010706020507" pitchFamily="18" charset="2"/>
              </a:rPr>
              <a:t> </a:t>
            </a:r>
            <a:r>
              <a:rPr lang="en-US" sz="2600" b="1" dirty="0">
                <a:sym typeface="Euclid Symbol" panose="05050102010706020507" pitchFamily="18" charset="2"/>
              </a:rPr>
              <a:t>W </a:t>
            </a:r>
            <a:endParaRPr lang="en-US" sz="2600" b="1" dirty="0" smtClean="0">
              <a:sym typeface="Euclid Symbol" panose="05050102010706020507" pitchFamily="18" charset="2"/>
            </a:endParaRPr>
          </a:p>
          <a:p>
            <a:r>
              <a:rPr lang="en-US" sz="2600" b="1" dirty="0" smtClean="0">
                <a:sym typeface="Euclid Symbol" panose="05050102010706020507" pitchFamily="18" charset="2"/>
              </a:rPr>
              <a:t>U &gt; 0 if temperature increases. </a:t>
            </a:r>
          </a:p>
          <a:p>
            <a:r>
              <a:rPr lang="en-US" sz="2600" b="1" dirty="0" smtClean="0">
                <a:sym typeface="Euclid Symbol" panose="05050102010706020507" pitchFamily="18" charset="2"/>
              </a:rPr>
              <a:t></a:t>
            </a:r>
            <a:r>
              <a:rPr lang="en-US" sz="2600" b="1" dirty="0">
                <a:sym typeface="Euclid Symbol" panose="05050102010706020507" pitchFamily="18" charset="2"/>
              </a:rPr>
              <a:t>U </a:t>
            </a:r>
            <a:r>
              <a:rPr lang="en-US" sz="2600" b="1" dirty="0" smtClean="0">
                <a:sym typeface="Euclid Symbol" panose="05050102010706020507" pitchFamily="18" charset="2"/>
              </a:rPr>
              <a:t>&lt; </a:t>
            </a:r>
            <a:r>
              <a:rPr lang="en-US" sz="2600" b="1" dirty="0">
                <a:sym typeface="Euclid Symbol" panose="05050102010706020507" pitchFamily="18" charset="2"/>
              </a:rPr>
              <a:t>0 if temperature </a:t>
            </a:r>
            <a:r>
              <a:rPr lang="en-US" sz="2600" b="1" dirty="0" smtClean="0">
                <a:sym typeface="Euclid Symbol" panose="05050102010706020507" pitchFamily="18" charset="2"/>
              </a:rPr>
              <a:t>decreases.     				</a:t>
            </a:r>
            <a:r>
              <a:rPr lang="en-US" sz="2600" b="1" dirty="0">
                <a:sym typeface="Euclid Symbol" panose="05050102010706020507" pitchFamily="18" charset="2"/>
              </a:rPr>
              <a:t> </a:t>
            </a:r>
            <a:r>
              <a:rPr lang="en-US" sz="2600" b="1" dirty="0" smtClean="0">
                <a:sym typeface="Euclid Symbol" panose="05050102010706020507" pitchFamily="18" charset="2"/>
              </a:rPr>
              <a:t>U </a:t>
            </a:r>
            <a:r>
              <a:rPr lang="en-US" sz="2600" b="1" dirty="0" smtClean="0">
                <a:sym typeface="Euclid Symbol" panose="05050102010706020507" pitchFamily="18" charset="2"/>
              </a:rPr>
              <a:t>= 3/2 </a:t>
            </a:r>
            <a:r>
              <a:rPr lang="en-US" sz="2600" b="1" dirty="0" smtClean="0">
                <a:sym typeface="Euclid Symbol" panose="05050102010706020507" pitchFamily="18" charset="2"/>
              </a:rPr>
              <a:t>nRT</a:t>
            </a:r>
            <a:endParaRPr lang="en-US" sz="26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705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848842" cy="34163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Remember to think about the sign conventions. </a:t>
            </a:r>
            <a:r>
              <a:rPr lang="en-US" sz="2800" b="1" dirty="0" smtClean="0"/>
              <a:t>It helps to think about energy like money.</a:t>
            </a:r>
            <a:endParaRPr lang="en-US" sz="2800" b="1" dirty="0" smtClean="0"/>
          </a:p>
          <a:p>
            <a:r>
              <a:rPr lang="en-US" sz="2800" b="1" dirty="0" smtClean="0"/>
              <a:t>Ex: 5000 </a:t>
            </a:r>
            <a:r>
              <a:rPr lang="en-US" sz="2800" b="1" dirty="0"/>
              <a:t>J of heat are added to two moles of an ideal monatomic gas, initially at a temperature </a:t>
            </a:r>
            <a:r>
              <a:rPr lang="en-US" sz="2800" b="1" dirty="0" smtClean="0"/>
              <a:t>of 500 </a:t>
            </a:r>
            <a:r>
              <a:rPr lang="en-US" sz="2800" b="1" dirty="0"/>
              <a:t>K, while the gas performs 7500 J of work. </a:t>
            </a:r>
            <a:r>
              <a:rPr lang="en-US" sz="2800" b="1" dirty="0" smtClean="0"/>
              <a:t>a) What is the change in internal energy of the gas? b)What </a:t>
            </a:r>
            <a:r>
              <a:rPr lang="en-US" sz="2800" b="1" dirty="0"/>
              <a:t>is the final temperature of the gas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26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Consequences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383892" cy="34163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ym typeface="Euclid Symbol" panose="05050102010706020507" pitchFamily="18" charset="2"/>
              </a:rPr>
              <a:t>Given </a:t>
            </a:r>
            <a:r>
              <a:rPr lang="en-US" sz="2400" b="1" dirty="0">
                <a:sym typeface="Euclid Symbol" panose="05050102010706020507" pitchFamily="18" charset="2"/>
              </a:rPr>
              <a:t>U = Q – W</a:t>
            </a:r>
            <a:endParaRPr lang="en-US" sz="2400" b="1" dirty="0" smtClean="0"/>
          </a:p>
          <a:p>
            <a:r>
              <a:rPr lang="en-US" sz="2400" b="1" dirty="0" smtClean="0"/>
              <a:t>Isothermal </a:t>
            </a:r>
            <a:r>
              <a:rPr lang="en-US" sz="2400" b="1" dirty="0" smtClean="0"/>
              <a:t>process 	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sym typeface="Euclid Symbol" panose="05050102010706020507" pitchFamily="18" charset="2"/>
              </a:rPr>
              <a:t>T = 0	   So U=0	</a:t>
            </a:r>
            <a:r>
              <a:rPr lang="en-US" sz="2400" b="1" dirty="0" smtClean="0">
                <a:sym typeface="Euclid Symbol" panose="05050102010706020507" pitchFamily="18" charset="2"/>
              </a:rPr>
              <a:t>       0 = </a:t>
            </a:r>
            <a:r>
              <a:rPr lang="en-US" sz="2400" b="1" dirty="0">
                <a:sym typeface="Euclid Symbol" panose="05050102010706020507" pitchFamily="18" charset="2"/>
              </a:rPr>
              <a:t>Q – W </a:t>
            </a:r>
            <a:r>
              <a:rPr lang="en-US" sz="2400" b="1" dirty="0" smtClean="0">
                <a:sym typeface="Euclid Symbol" panose="05050102010706020507" pitchFamily="18" charset="2"/>
              </a:rPr>
              <a:t>										       therefore			</a:t>
            </a:r>
            <a:r>
              <a:rPr lang="en-US" sz="2400" b="1" dirty="0" smtClean="0">
                <a:solidFill>
                  <a:srgbClr val="FF0000"/>
                </a:solidFill>
                <a:sym typeface="Euclid Symbol" panose="05050102010706020507" pitchFamily="18" charset="2"/>
              </a:rPr>
              <a:t>  Q = W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Isobaric process   			W = PV   nothing </a:t>
            </a:r>
            <a:r>
              <a:rPr lang="en-US" sz="2400" b="1" dirty="0" smtClean="0">
                <a:sym typeface="Euclid Symbol" panose="05050102010706020507" pitchFamily="18" charset="2"/>
              </a:rPr>
              <a:t>else special</a:t>
            </a:r>
            <a:endParaRPr lang="en-US" sz="2400" b="1" dirty="0" smtClean="0">
              <a:sym typeface="Euclid Symbol" panose="05050102010706020507" pitchFamily="18" charset="2"/>
            </a:endParaRPr>
          </a:p>
          <a:p>
            <a:r>
              <a:rPr lang="en-US" sz="2400" b="1" dirty="0" smtClean="0">
                <a:sym typeface="Euclid Symbol" panose="05050102010706020507" pitchFamily="18" charset="2"/>
              </a:rPr>
              <a:t>Isovolumetric process  	 </a:t>
            </a:r>
            <a:r>
              <a:rPr lang="en-US" sz="2400" b="1" dirty="0" smtClean="0">
                <a:solidFill>
                  <a:srgbClr val="FF0000"/>
                </a:solidFill>
                <a:sym typeface="Euclid Symbol" panose="05050102010706020507" pitchFamily="18" charset="2"/>
              </a:rPr>
              <a:t>W = 0 </a:t>
            </a:r>
            <a:r>
              <a:rPr lang="en-US" sz="2400" b="1" dirty="0" smtClean="0">
                <a:sym typeface="Euclid Symbol" panose="05050102010706020507" pitchFamily="18" charset="2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sym typeface="Euclid Symbol" panose="05050102010706020507" pitchFamily="18" charset="2"/>
              </a:rPr>
              <a:t></a:t>
            </a:r>
            <a:r>
              <a:rPr lang="en-US" sz="2400" b="1" dirty="0">
                <a:solidFill>
                  <a:srgbClr val="FF0000"/>
                </a:solidFill>
                <a:sym typeface="Euclid Symbol" panose="05050102010706020507" pitchFamily="18" charset="2"/>
              </a:rPr>
              <a:t>U = Q </a:t>
            </a:r>
            <a:endParaRPr lang="en-US" sz="2400" b="1" dirty="0" smtClean="0">
              <a:solidFill>
                <a:srgbClr val="FF0000"/>
              </a:solidFill>
              <a:sym typeface="Euclid Symbol" panose="05050102010706020507" pitchFamily="18" charset="2"/>
            </a:endParaRPr>
          </a:p>
          <a:p>
            <a:r>
              <a:rPr lang="en-US" sz="2400" b="1" dirty="0" smtClean="0">
                <a:sym typeface="Euclid Symbol" panose="05050102010706020507" pitchFamily="18" charset="2"/>
              </a:rPr>
              <a:t>Adiabatic process 			</a:t>
            </a:r>
            <a:r>
              <a:rPr lang="en-US" sz="2400" b="1" dirty="0" smtClean="0">
                <a:solidFill>
                  <a:srgbClr val="FF0000"/>
                </a:solidFill>
                <a:sym typeface="Euclid Symbol" panose="05050102010706020507" pitchFamily="18" charset="2"/>
              </a:rPr>
              <a:t>Q = 0	</a:t>
            </a:r>
            <a:r>
              <a:rPr lang="en-US" sz="2400" b="1" dirty="0" smtClean="0">
                <a:sym typeface="Euclid Symbol" panose="05050102010706020507" pitchFamily="18" charset="2"/>
              </a:rPr>
              <a:t>	      </a:t>
            </a:r>
            <a:r>
              <a:rPr lang="en-US" sz="2400" b="1" dirty="0" smtClean="0">
                <a:solidFill>
                  <a:srgbClr val="FF0000"/>
                </a:solidFill>
                <a:sym typeface="Euclid Symbol" panose="05050102010706020507" pitchFamily="18" charset="2"/>
              </a:rPr>
              <a:t></a:t>
            </a:r>
            <a:r>
              <a:rPr lang="en-US" sz="2400" b="1" dirty="0">
                <a:solidFill>
                  <a:srgbClr val="FF0000"/>
                </a:solidFill>
                <a:sym typeface="Euclid Symbol" panose="05050102010706020507" pitchFamily="18" charset="2"/>
              </a:rPr>
              <a:t>U </a:t>
            </a:r>
            <a:r>
              <a:rPr lang="en-US" sz="2400" b="1" dirty="0" smtClean="0">
                <a:solidFill>
                  <a:srgbClr val="FF0000"/>
                </a:solidFill>
                <a:sym typeface="Euclid Symbol" panose="05050102010706020507" pitchFamily="18" charset="2"/>
              </a:rPr>
              <a:t>= </a:t>
            </a:r>
            <a:r>
              <a:rPr lang="en-US" sz="2400" b="1" dirty="0">
                <a:solidFill>
                  <a:srgbClr val="FF0000"/>
                </a:solidFill>
                <a:sym typeface="Euclid Symbol" panose="05050102010706020507" pitchFamily="18" charset="2"/>
              </a:rPr>
              <a:t>– W 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75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Heat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9259906" cy="3843795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Molar Heat Capacity </a:t>
            </a:r>
            <a:r>
              <a:rPr lang="en-US" sz="2400" b="1" dirty="0" smtClean="0"/>
              <a:t>is the </a:t>
            </a:r>
            <a:r>
              <a:rPr lang="en-US" sz="2400" b="1" dirty="0"/>
              <a:t>amount of energy </a:t>
            </a:r>
            <a:r>
              <a:rPr lang="en-US" sz="2400" b="1" dirty="0" smtClean="0"/>
              <a:t>required to </a:t>
            </a:r>
            <a:r>
              <a:rPr lang="en-US" sz="2400" b="1" dirty="0"/>
              <a:t>change the temperature of one mole of </a:t>
            </a:r>
            <a:r>
              <a:rPr lang="en-US" sz="2400" b="1" dirty="0" smtClean="0"/>
              <a:t>the gas </a:t>
            </a:r>
            <a:r>
              <a:rPr lang="en-US" sz="2400" b="1" dirty="0"/>
              <a:t>by </a:t>
            </a:r>
            <a:r>
              <a:rPr lang="en-US" sz="2400" b="1" dirty="0" smtClean="0"/>
              <a:t>1 K.</a:t>
            </a:r>
          </a:p>
          <a:p>
            <a:r>
              <a:rPr lang="en-US" sz="2400" b="1" dirty="0" smtClean="0"/>
              <a:t>It is given the symbol C</a:t>
            </a:r>
            <a:r>
              <a:rPr lang="en-US" sz="2400" b="1" baseline="-25000" dirty="0" smtClean="0"/>
              <a:t>p</a:t>
            </a:r>
            <a:r>
              <a:rPr lang="en-US" sz="2400" b="1" dirty="0" smtClean="0"/>
              <a:t> if the heat transfer occurs at constant pressure and C</a:t>
            </a:r>
            <a:r>
              <a:rPr lang="en-US" sz="2400" b="1" baseline="-25000" dirty="0" smtClean="0"/>
              <a:t>v</a:t>
            </a:r>
            <a:r>
              <a:rPr lang="en-US" sz="2400" b="1" dirty="0" smtClean="0"/>
              <a:t> for a constant volume heat transfer. (Problem 33 asks you to relate these two.)</a:t>
            </a:r>
          </a:p>
          <a:p>
            <a:r>
              <a:rPr lang="en-US" sz="2400" b="1" dirty="0" smtClean="0"/>
              <a:t>The amount of heat can be calculated from </a:t>
            </a:r>
            <a:r>
              <a:rPr lang="en-US" sz="2400" b="1" u="sng" dirty="0" smtClean="0"/>
              <a:t>nC</a:t>
            </a:r>
            <a:r>
              <a:rPr lang="en-US" sz="2400" b="1" u="sng" baseline="-25000" dirty="0" smtClean="0"/>
              <a:t>p</a:t>
            </a:r>
            <a:r>
              <a:rPr lang="en-US" sz="2400" b="1" u="sng" dirty="0" smtClean="0">
                <a:sym typeface="Euclid Symbol" panose="05050102010706020507" pitchFamily="18" charset="2"/>
              </a:rPr>
              <a:t>T for isobaric processes</a:t>
            </a:r>
            <a:r>
              <a:rPr lang="en-US" sz="2400" b="1" dirty="0" smtClean="0">
                <a:sym typeface="Euclid Symbol" panose="05050102010706020507" pitchFamily="18" charset="2"/>
              </a:rPr>
              <a:t>, or </a:t>
            </a:r>
            <a:r>
              <a:rPr lang="en-US" sz="2400" b="1" u="sng" dirty="0" smtClean="0">
                <a:sym typeface="Euclid Symbol" panose="05050102010706020507" pitchFamily="18" charset="2"/>
              </a:rPr>
              <a:t>nC</a:t>
            </a:r>
            <a:r>
              <a:rPr lang="en-US" sz="2400" b="1" u="sng" baseline="-25000" dirty="0" smtClean="0">
                <a:sym typeface="Euclid Symbol" panose="05050102010706020507" pitchFamily="18" charset="2"/>
              </a:rPr>
              <a:t>v</a:t>
            </a:r>
            <a:r>
              <a:rPr lang="en-US" sz="2400" b="1" u="sng" dirty="0" smtClean="0">
                <a:sym typeface="Euclid Symbol" panose="05050102010706020507" pitchFamily="18" charset="2"/>
              </a:rPr>
              <a:t>T for isovolumetric processes</a:t>
            </a:r>
            <a:r>
              <a:rPr lang="en-US" sz="2400" b="1" dirty="0" smtClean="0">
                <a:sym typeface="Euclid Symbol" panose="05050102010706020507" pitchFamily="18" charset="2"/>
              </a:rPr>
              <a:t>, just like we calculated heat from specific heat capacity as mc</a:t>
            </a:r>
            <a:r>
              <a:rPr lang="en-US" sz="2400" b="1" dirty="0">
                <a:sym typeface="Euclid Symbol" panose="05050102010706020507" pitchFamily="18" charset="2"/>
              </a:rPr>
              <a:t>T</a:t>
            </a:r>
            <a:r>
              <a:rPr lang="en-US" sz="2400" b="1" dirty="0" smtClean="0">
                <a:sym typeface="Euclid 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8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for the other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For an </a:t>
            </a:r>
            <a:r>
              <a:rPr lang="en-US" sz="2400" b="1" u="sng" dirty="0" smtClean="0"/>
              <a:t>isothermal process, the heat </a:t>
            </a:r>
            <a:r>
              <a:rPr lang="en-US" sz="2400" b="1" dirty="0" smtClean="0"/>
              <a:t>transfer can’t be calculated with a mc</a:t>
            </a:r>
            <a:r>
              <a:rPr lang="en-US" sz="2400" b="1" dirty="0" smtClean="0">
                <a:sym typeface="Euclid Symbol" panose="05050102010706020507" pitchFamily="18" charset="2"/>
              </a:rPr>
              <a:t>T style formula because </a:t>
            </a:r>
            <a:r>
              <a:rPr lang="en-US" sz="2400" b="1" dirty="0">
                <a:sym typeface="Euclid Symbol" panose="05050102010706020507" pitchFamily="18" charset="2"/>
              </a:rPr>
              <a:t>T </a:t>
            </a:r>
            <a:r>
              <a:rPr lang="en-US" sz="2400" b="1" dirty="0" smtClean="0">
                <a:sym typeface="Euclid Symbol" panose="05050102010706020507" pitchFamily="18" charset="2"/>
              </a:rPr>
              <a:t>is zero. Heat must be calculated from an </a:t>
            </a:r>
            <a:r>
              <a:rPr lang="en-US" sz="2400" b="1" u="sng" dirty="0" smtClean="0">
                <a:sym typeface="Euclid Symbol" panose="05050102010706020507" pitchFamily="18" charset="2"/>
              </a:rPr>
              <a:t>evaluation of work. because Q = W</a:t>
            </a:r>
            <a:r>
              <a:rPr lang="en-US" sz="2400" b="1" dirty="0" smtClean="0">
                <a:sym typeface="Euclid Symbol" panose="05050102010706020507" pitchFamily="18" charset="2"/>
              </a:rPr>
              <a:t>.</a:t>
            </a:r>
          </a:p>
          <a:p>
            <a:pPr marL="0" indent="0">
              <a:buNone/>
            </a:pPr>
            <a:endParaRPr lang="en-US" sz="2400" b="1" dirty="0" smtClean="0">
              <a:sym typeface="Euclid Symbol" panose="05050102010706020507" pitchFamily="18" charset="2"/>
            </a:endParaRPr>
          </a:p>
          <a:p>
            <a:r>
              <a:rPr lang="en-US" sz="2400" b="1" dirty="0" smtClean="0">
                <a:sym typeface="Euclid Symbol" panose="05050102010706020507" pitchFamily="18" charset="2"/>
              </a:rPr>
              <a:t> For an adiabatic process, Q = 0. By definition.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37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internal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910836" cy="3836489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Consider an isovolumetric process. 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V </a:t>
            </a:r>
            <a:r>
              <a:rPr lang="en-US" sz="2600" b="1" dirty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= 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0, so W = 0.</a:t>
            </a:r>
          </a:p>
          <a:p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From the first law, U = Q = nC</a:t>
            </a:r>
            <a:r>
              <a:rPr lang="en-US" sz="2600" b="1" baseline="-25000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v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T</a:t>
            </a:r>
          </a:p>
          <a:p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Now recall that internal energy ONLY DEPENDS ON TEMPERATURE. 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U 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= 3/2 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nRT      Compare to see that C</a:t>
            </a:r>
            <a:r>
              <a:rPr lang="en-US" sz="2600" b="1" baseline="-25000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v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=3/2 R</a:t>
            </a:r>
            <a:endParaRPr lang="en-US" sz="2600" b="1" dirty="0" smtClean="0">
              <a:solidFill>
                <a:sysClr val="windowText" lastClr="000000"/>
              </a:solidFill>
              <a:sym typeface="Euclid Symbol" panose="05050102010706020507" pitchFamily="18" charset="2"/>
            </a:endParaRPr>
          </a:p>
          <a:p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If you have a temperature change </a:t>
            </a:r>
            <a:r>
              <a:rPr lang="en-US" sz="2600" b="1" u="sng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for any process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, you can calculate the change in internal energy using </a:t>
            </a:r>
            <a:r>
              <a:rPr lang="en-US" sz="2600" b="1" u="sng" dirty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U </a:t>
            </a:r>
            <a:r>
              <a:rPr lang="en-US" sz="2600" b="1" u="sng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= </a:t>
            </a:r>
            <a:r>
              <a:rPr lang="en-US" sz="2600" b="1" u="sng" dirty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nC</a:t>
            </a:r>
            <a:r>
              <a:rPr lang="en-US" sz="2600" b="1" u="sng" baseline="-25000" dirty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v</a:t>
            </a:r>
            <a:r>
              <a:rPr lang="en-US" sz="2600" b="1" u="sng" dirty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</a:t>
            </a:r>
            <a:r>
              <a:rPr lang="en-US" sz="2600" b="1" u="sng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T. </a:t>
            </a:r>
            <a:endParaRPr lang="en-US" sz="2600" b="1" u="sng" dirty="0">
              <a:solidFill>
                <a:sysClr val="windowText" lastClr="000000"/>
              </a:solidFill>
              <a:sym typeface="Euclid Symbol" panose="05050102010706020507" pitchFamily="18" charset="2"/>
            </a:endParaRPr>
          </a:p>
          <a:p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 </a:t>
            </a:r>
            <a:r>
              <a:rPr lang="en-US" sz="2600" b="1" dirty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U 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= </a:t>
            </a:r>
            <a:r>
              <a:rPr lang="en-US" sz="2600" b="1" dirty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nC</a:t>
            </a:r>
            <a:r>
              <a:rPr lang="en-US" sz="2600" b="1" baseline="-25000" dirty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v</a:t>
            </a:r>
            <a:r>
              <a:rPr lang="en-US" sz="2600" b="1" dirty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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T holds even when T = 0, but reduces to </a:t>
            </a:r>
            <a:r>
              <a:rPr lang="en-US" sz="2600" b="1" dirty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U 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= 0</a:t>
            </a:r>
            <a:r>
              <a:rPr lang="en-US" sz="2600" b="1" dirty="0" smtClean="0">
                <a:solidFill>
                  <a:sysClr val="windowText" lastClr="000000"/>
                </a:solidFill>
                <a:sym typeface="Euclid Symbol" panose="05050102010706020507" pitchFamily="18" charset="2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www.youtube.com/watch?v=AsjLI3g9feU&amp;list=PLX2gX-ftPVXVfoaIeiZcVZcHyeSpdkHKo</a:t>
            </a:r>
            <a:r>
              <a:rPr lang="en-US" sz="2800" dirty="0" smtClean="0">
                <a:solidFill>
                  <a:schemeClr val="tx1"/>
                </a:solidFill>
              </a:rPr>
              <a:t> Thermo Review videos by a great guy. He’s very clear and correct.</a:t>
            </a:r>
            <a:endParaRPr lang="en-US" sz="2600" b="1" dirty="0">
              <a:solidFill>
                <a:schemeClr val="tx1"/>
              </a:solidFill>
              <a:sym typeface="Euclid Symbol" panose="05050102010706020507" pitchFamily="18" charset="2"/>
            </a:endParaRPr>
          </a:p>
          <a:p>
            <a:endParaRPr lang="en-US" sz="2400" b="1" dirty="0">
              <a:solidFill>
                <a:sysClr val="windowText" lastClr="000000"/>
              </a:solidFill>
              <a:sym typeface="Euclid Symbol" panose="05050102010706020507" pitchFamily="18" charset="2"/>
            </a:endParaRPr>
          </a:p>
          <a:p>
            <a:endParaRPr lang="en-US" sz="2400" b="1" dirty="0">
              <a:solidFill>
                <a:sysClr val="windowText" lastClr="000000"/>
              </a:solidFill>
              <a:sym typeface="Euclid Symbol" panose="05050102010706020507" pitchFamily="18" charset="2"/>
            </a:endParaRPr>
          </a:p>
          <a:p>
            <a:endParaRPr lang="en-US" sz="2400" b="1" dirty="0">
              <a:solidFill>
                <a:sysClr val="windowText" lastClr="000000"/>
              </a:solidFill>
            </a:endParaRPr>
          </a:p>
          <a:p>
            <a:endParaRPr lang="en-US" sz="2400" b="1" dirty="0">
              <a:solidFill>
                <a:sysClr val="windowText" lastClr="000000"/>
              </a:solidFill>
            </a:endParaRPr>
          </a:p>
          <a:p>
            <a:endParaRPr lang="en-US" sz="2400" b="1" dirty="0">
              <a:solidFill>
                <a:sysClr val="windowText" lastClr="000000"/>
              </a:solidFill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25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47708</TotalTime>
  <Words>1235</Words>
  <Application>Microsoft Office PowerPoint</Application>
  <PresentationFormat>Widescreen</PresentationFormat>
  <Paragraphs>168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Euclid Extra</vt:lpstr>
      <vt:lpstr>Euclid Symbol</vt:lpstr>
      <vt:lpstr>Wingdings 3</vt:lpstr>
      <vt:lpstr>Ion Boardroom</vt:lpstr>
      <vt:lpstr>Physics 2 – April 12, 2019</vt:lpstr>
      <vt:lpstr>First Law of Thermodynamics</vt:lpstr>
      <vt:lpstr>Alternate First Law of Thermodynamics</vt:lpstr>
      <vt:lpstr>Sign conventions for First Law U = Q – W </vt:lpstr>
      <vt:lpstr>First Law Problems</vt:lpstr>
      <vt:lpstr>First Law Consequences for Processes</vt:lpstr>
      <vt:lpstr>Molar Heat Capacity</vt:lpstr>
      <vt:lpstr>Heat for the other processes</vt:lpstr>
      <vt:lpstr>Calculating internal energy</vt:lpstr>
      <vt:lpstr>Second Law of Thermodynamics</vt:lpstr>
      <vt:lpstr>Factors affecting Entropy</vt:lpstr>
      <vt:lpstr>Calculating Entropy Change</vt:lpstr>
      <vt:lpstr>Qualitative Change in entropy , signs</vt:lpstr>
      <vt:lpstr>Father of entropy, Boltzmann</vt:lpstr>
      <vt:lpstr>Summary table for formulas</vt:lpstr>
      <vt:lpstr>Summary table, Answers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518</cp:revision>
  <dcterms:created xsi:type="dcterms:W3CDTF">2015-08-11T02:33:52Z</dcterms:created>
  <dcterms:modified xsi:type="dcterms:W3CDTF">2019-04-12T13:06:20Z</dcterms:modified>
</cp:coreProperties>
</file>